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3" r:id="rId5"/>
    <p:sldMasterId id="2147483694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y="5143500" cx="9144000"/>
  <p:notesSz cx="6858000" cy="9144000"/>
  <p:embeddedFontLst>
    <p:embeddedFont>
      <p:font typeface="Roboto Slab"/>
      <p:regular r:id="rId18"/>
      <p:bold r:id="rId19"/>
    </p:embeddedFont>
    <p:embeddedFont>
      <p:font typeface="Montserrat SemiBold"/>
      <p:regular r:id="rId20"/>
      <p:bold r:id="rId21"/>
      <p:italic r:id="rId22"/>
      <p:boldItalic r:id="rId23"/>
    </p:embeddedFont>
    <p:embeddedFont>
      <p:font typeface="Roboto"/>
      <p:regular r:id="rId24"/>
      <p:bold r:id="rId25"/>
      <p:italic r:id="rId26"/>
      <p:boldItalic r:id="rId27"/>
    </p:embeddedFont>
    <p:embeddedFont>
      <p:font typeface="Roboto Medium"/>
      <p:regular r:id="rId28"/>
      <p:bold r:id="rId29"/>
      <p:italic r:id="rId30"/>
      <p:boldItalic r:id="rId31"/>
    </p:embeddedFont>
    <p:embeddedFont>
      <p:font typeface="Montserrat"/>
      <p:regular r:id="rId32"/>
      <p:bold r:id="rId33"/>
      <p:italic r:id="rId34"/>
      <p:boldItalic r:id="rId35"/>
    </p:embeddedFont>
    <p:embeddedFont>
      <p:font typeface="Montserrat Medium"/>
      <p:regular r:id="rId36"/>
      <p:bold r:id="rId37"/>
      <p:italic r:id="rId38"/>
      <p:boldItalic r:id="rId39"/>
    </p:embeddedFont>
    <p:embeddedFont>
      <p:font typeface="Helvetica Neue"/>
      <p:regular r:id="rId40"/>
      <p:bold r:id="rId41"/>
      <p:italic r:id="rId42"/>
      <p:boldItalic r:id="rId43"/>
    </p:embeddedFont>
    <p:embeddedFont>
      <p:font typeface="Helvetica Neue Light"/>
      <p:regular r:id="rId44"/>
      <p:bold r:id="rId45"/>
      <p:italic r:id="rId46"/>
      <p:boldItalic r:id="rId47"/>
    </p:embeddedFont>
    <p:embeddedFont>
      <p:font typeface="Roboto Slab Regular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894CF9C-146F-425B-B138-C84A47137F8E}">
  <a:tblStyle styleId="{2894CF9C-146F-425B-B138-C84A47137F8E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-regular.fntdata"/><Relationship Id="rId42" Type="http://schemas.openxmlformats.org/officeDocument/2006/relationships/font" Target="fonts/HelveticaNeue-italic.fntdata"/><Relationship Id="rId41" Type="http://schemas.openxmlformats.org/officeDocument/2006/relationships/font" Target="fonts/HelveticaNeue-bold.fntdata"/><Relationship Id="rId44" Type="http://schemas.openxmlformats.org/officeDocument/2006/relationships/font" Target="fonts/HelveticaNeueLight-regular.fntdata"/><Relationship Id="rId43" Type="http://schemas.openxmlformats.org/officeDocument/2006/relationships/font" Target="fonts/HelveticaNeue-boldItalic.fntdata"/><Relationship Id="rId46" Type="http://schemas.openxmlformats.org/officeDocument/2006/relationships/font" Target="fonts/HelveticaNeueLight-italic.fntdata"/><Relationship Id="rId45" Type="http://schemas.openxmlformats.org/officeDocument/2006/relationships/font" Target="fonts/HelveticaNeueLigh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RobotoSlabRegular-regular.fntdata"/><Relationship Id="rId47" Type="http://schemas.openxmlformats.org/officeDocument/2006/relationships/font" Target="fonts/HelveticaNeueLight-boldItalic.fntdata"/><Relationship Id="rId49" Type="http://schemas.openxmlformats.org/officeDocument/2006/relationships/font" Target="fonts/RobotoSlabRegular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obotoMedium-boldItalic.fntdata"/><Relationship Id="rId30" Type="http://schemas.openxmlformats.org/officeDocument/2006/relationships/font" Target="fonts/RobotoMedium-italic.fntdata"/><Relationship Id="rId33" Type="http://schemas.openxmlformats.org/officeDocument/2006/relationships/font" Target="fonts/Montserrat-bold.fntdata"/><Relationship Id="rId32" Type="http://schemas.openxmlformats.org/officeDocument/2006/relationships/font" Target="fonts/Montserrat-regular.fntdata"/><Relationship Id="rId35" Type="http://schemas.openxmlformats.org/officeDocument/2006/relationships/font" Target="fonts/Montserrat-boldItalic.fntdata"/><Relationship Id="rId34" Type="http://schemas.openxmlformats.org/officeDocument/2006/relationships/font" Target="fonts/Montserrat-italic.fntdata"/><Relationship Id="rId37" Type="http://schemas.openxmlformats.org/officeDocument/2006/relationships/font" Target="fonts/MontserratMedium-bold.fntdata"/><Relationship Id="rId36" Type="http://schemas.openxmlformats.org/officeDocument/2006/relationships/font" Target="fonts/MontserratMedium-regular.fntdata"/><Relationship Id="rId39" Type="http://schemas.openxmlformats.org/officeDocument/2006/relationships/font" Target="fonts/MontserratMedium-boldItalic.fntdata"/><Relationship Id="rId38" Type="http://schemas.openxmlformats.org/officeDocument/2006/relationships/font" Target="fonts/MontserratMedium-italic.fntdata"/><Relationship Id="rId20" Type="http://schemas.openxmlformats.org/officeDocument/2006/relationships/font" Target="fonts/MontserratSemiBold-regular.fntdata"/><Relationship Id="rId22" Type="http://schemas.openxmlformats.org/officeDocument/2006/relationships/font" Target="fonts/MontserratSemiBold-italic.fntdata"/><Relationship Id="rId21" Type="http://schemas.openxmlformats.org/officeDocument/2006/relationships/font" Target="fonts/MontserratSemiBold-bold.fntdata"/><Relationship Id="rId24" Type="http://schemas.openxmlformats.org/officeDocument/2006/relationships/font" Target="fonts/Roboto-regular.fntdata"/><Relationship Id="rId23" Type="http://schemas.openxmlformats.org/officeDocument/2006/relationships/font" Target="fonts/MontserratSemiBold-boldItalic.fntdata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RobotoMedium-regular.fntdata"/><Relationship Id="rId27" Type="http://schemas.openxmlformats.org/officeDocument/2006/relationships/font" Target="fonts/Roboto-boldItalic.fntdata"/><Relationship Id="rId29" Type="http://schemas.openxmlformats.org/officeDocument/2006/relationships/font" Target="fonts/RobotoMedium-bold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font" Target="fonts/RobotoSlab-bold.fntdata"/><Relationship Id="rId18" Type="http://schemas.openxmlformats.org/officeDocument/2006/relationships/font" Target="fonts/RobotoSlab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jpg>
</file>

<file path=ppt/media/image25.jpg>
</file>

<file path=ppt/media/image26.png>
</file>

<file path=ppt/media/image27.jpg>
</file>

<file path=ppt/media/image28.jpg>
</file>

<file path=ppt/media/image29.png>
</file>

<file path=ppt/media/image3.jpg>
</file>

<file path=ppt/media/image30.jpg>
</file>

<file path=ppt/media/image31.png>
</file>

<file path=ppt/media/image32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8b19b38507_0_25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8b19b38507_0_25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4c7f726813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4c7f726813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89f3c7e9f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89f3c7e9f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8d82efa39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8d82efa39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8d82efa39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8d82efa39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8d82efa393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8d82efa393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8d82efa393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8d82efa393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85ef0c0354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85ef0c0354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8d82efa393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8d82efa393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9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8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1.png"/><Relationship Id="rId4" Type="http://schemas.openxmlformats.org/officeDocument/2006/relationships/image" Target="../media/image8.jpg"/><Relationship Id="rId5" Type="http://schemas.openxmlformats.org/officeDocument/2006/relationships/image" Target="../media/image6.jpg"/><Relationship Id="rId6" Type="http://schemas.openxmlformats.org/officeDocument/2006/relationships/image" Target="../media/image3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jpg"/><Relationship Id="rId3" Type="http://schemas.openxmlformats.org/officeDocument/2006/relationships/image" Target="../media/image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Relationship Id="rId3" Type="http://schemas.openxmlformats.org/officeDocument/2006/relationships/image" Target="../media/image1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jp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jpg"/><Relationship Id="rId3" Type="http://schemas.openxmlformats.org/officeDocument/2006/relationships/image" Target="../media/image1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 rotWithShape="1">
          <a:blip r:embed="rId2">
            <a:alphaModFix/>
          </a:blip>
          <a:srcRect b="0" l="14559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4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6" name="Google Shape;56;p15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7" name="Google Shape;57;p15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59" name="Google Shape;59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0" name="Google Shape;60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62" name="Google Shape;62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" name="Google Shape;63;p16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0" name="Google Shape;70;p18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1" name="Google Shape;7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2" name="Google Shape;7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5" name="Google Shape;7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0" name="Google Shape;8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" name="Google Shape;83;p21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21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8" name="Google Shape;88;p22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22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0" name="Google Shape;9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3" name="Google Shape;93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4" name="Google Shape;94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5" name="Google Shape;9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8" name="Google Shape;9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01" name="Google Shape;101;p25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02" name="Google Shape;102;p25"/>
          <p:cNvPicPr preferRelativeResize="0"/>
          <p:nvPr/>
        </p:nvPicPr>
        <p:blipFill rotWithShape="1">
          <a:blip r:embed="rId2">
            <a:alphaModFix/>
          </a:blip>
          <a:srcRect b="0" l="17192" r="17186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103" name="Google Shape;10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4" name="Google Shape;10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" name="Google Shape;107;p2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8" name="Google Shape;10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1" name="Google Shape;111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5" name="Google Shape;115;p2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6" name="Google Shape;116;p2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" name="Google Shape;11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2" name="Google Shape;122;p3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3" name="Google Shape;123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6" name="Google Shape;126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7" name="Google Shape;127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128" name="Google Shape;12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31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latin typeface="Roboto Slab"/>
                <a:ea typeface="Roboto Slab"/>
                <a:cs typeface="Roboto Slab"/>
                <a:sym typeface="Roboto Slab"/>
              </a:rPr>
              <a:t>O</a:t>
            </a:r>
            <a:r>
              <a:rPr b="1" lang="en" sz="1800">
                <a:latin typeface="Roboto Slab"/>
                <a:ea typeface="Roboto Slab"/>
                <a:cs typeface="Roboto Slab"/>
                <a:sym typeface="Roboto Slab"/>
              </a:rPr>
              <a:t>bserve</a:t>
            </a:r>
            <a:endParaRPr i="0" sz="1800" u="none" cap="none" strike="noStrike"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30" name="Google Shape;130;p31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31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31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31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latin typeface="Roboto Slab"/>
                <a:ea typeface="Roboto Slab"/>
                <a:cs typeface="Roboto Slab"/>
                <a:sym typeface="Roboto Slab"/>
              </a:rPr>
              <a:t>E</a:t>
            </a:r>
            <a:r>
              <a:rPr b="1" lang="en" sz="1800">
                <a:latin typeface="Roboto Slab"/>
                <a:ea typeface="Roboto Slab"/>
                <a:cs typeface="Roboto Slab"/>
                <a:sym typeface="Roboto Slab"/>
              </a:rPr>
              <a:t>ngage</a:t>
            </a:r>
            <a:endParaRPr i="0" sz="1800" u="none" cap="none" strike="noStrike"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34" name="Google Shape;134;p31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latin typeface="Roboto Slab"/>
                <a:ea typeface="Roboto Slab"/>
                <a:cs typeface="Roboto Slab"/>
                <a:sym typeface="Roboto Slab"/>
              </a:rPr>
              <a:t>I</a:t>
            </a:r>
            <a:r>
              <a:rPr b="1" lang="en" sz="1800">
                <a:latin typeface="Roboto Slab"/>
                <a:ea typeface="Roboto Slab"/>
                <a:cs typeface="Roboto Slab"/>
                <a:sym typeface="Roboto Slab"/>
              </a:rPr>
              <a:t>mmerse</a:t>
            </a:r>
            <a:endParaRPr i="0" sz="1800" u="none" cap="none" strike="noStrike"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35" name="Google Shape;135;p31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6" name="Google Shape;136;p31"/>
          <p:cNvPicPr preferRelativeResize="0"/>
          <p:nvPr/>
        </p:nvPicPr>
        <p:blipFill rotWithShape="1">
          <a:blip r:embed="rId5">
            <a:alphaModFix/>
          </a:blip>
          <a:srcRect b="1343" l="17602" r="17989" t="1333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7" name="Google Shape;137;p31"/>
          <p:cNvPicPr preferRelativeResize="0"/>
          <p:nvPr/>
        </p:nvPicPr>
        <p:blipFill rotWithShape="1">
          <a:blip r:embed="rId6">
            <a:alphaModFix/>
          </a:blip>
          <a:srcRect b="16683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8" name="Google Shape;138;p31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i="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i="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31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or “guerrilla” encounters </a:t>
            </a:r>
            <a:endParaRPr i="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31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i="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i="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31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sz="3000">
              <a:solidFill>
                <a:srgbClr val="2DC5FA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32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45" name="Google Shape;14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6" name="Google Shape;146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3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50" name="Google Shape;150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1" name="Google Shape;15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55" name="Google Shape;155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6" name="Google Shape;156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3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60" name="Google Shape;160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61" name="Google Shape;161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65" name="Google Shape;165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66" name="Google Shape;166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70" name="Google Shape;170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71" name="Google Shape;171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74" name="Google Shape;174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75" name="Google Shape;175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9"/>
          <p:cNvPicPr preferRelativeResize="0"/>
          <p:nvPr/>
        </p:nvPicPr>
        <p:blipFill rotWithShape="1">
          <a:blip r:embed="rId2">
            <a:alphaModFix/>
          </a:blip>
          <a:srcRect b="0" l="10533" r="1685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78" name="Google Shape;178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79" name="Google Shape;179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81" name="Google Shape;181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82" name="Google Shape;182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84" name="Google Shape;184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85" name="Google Shape;185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87" name="Google Shape;187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8" name="Google Shape;188;p41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93" name="Google Shape;19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43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44"/>
          <p:cNvPicPr preferRelativeResize="0"/>
          <p:nvPr/>
        </p:nvPicPr>
        <p:blipFill rotWithShape="1">
          <a:blip r:embed="rId2">
            <a:alphaModFix/>
          </a:blip>
          <a:srcRect b="0" l="14559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45"/>
          <p:cNvPicPr preferRelativeResize="0"/>
          <p:nvPr/>
        </p:nvPicPr>
        <p:blipFill rotWithShape="1">
          <a:blip r:embed="rId2">
            <a:alphaModFix/>
          </a:blip>
          <a:srcRect b="0" l="16002" r="15784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45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lang="en" sz="3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sz="3000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201" name="Google Shape;201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02" name="Google Shape;202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4" name="Google Shape;204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05" name="Google Shape;205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7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8" name="Google Shape;208;p47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9" name="Google Shape;209;p47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41.xml"/><Relationship Id="rId25" Type="http://schemas.openxmlformats.org/officeDocument/2006/relationships/slideLayout" Target="../slideLayouts/slideLayout40.xml"/><Relationship Id="rId28" Type="http://schemas.openxmlformats.org/officeDocument/2006/relationships/slideLayout" Target="../slideLayouts/slideLayout43.xml"/><Relationship Id="rId27" Type="http://schemas.openxmlformats.org/officeDocument/2006/relationships/slideLayout" Target="../slideLayouts/slideLayout42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29" Type="http://schemas.openxmlformats.org/officeDocument/2006/relationships/slideLayout" Target="../slideLayouts/slideLayout44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" name="Google Shape;6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Relationship Id="rId4" Type="http://schemas.openxmlformats.org/officeDocument/2006/relationships/image" Target="../media/image31.png"/><Relationship Id="rId5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Relationship Id="rId4" Type="http://schemas.openxmlformats.org/officeDocument/2006/relationships/image" Target="../media/image2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8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" name="Google Shape;215;p48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Storage and Processing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6" name="Google Shape;216;p48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9"/>
          <p:cNvSpPr txBox="1"/>
          <p:nvPr/>
        </p:nvSpPr>
        <p:spPr>
          <a:xfrm>
            <a:off x="3998738" y="1679400"/>
            <a:ext cx="4338900" cy="23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AutoNum type="arabicPeriod"/>
            </a:pPr>
            <a:r>
              <a:rPr lang="en" sz="2000">
                <a:latin typeface="Montserrat Medium"/>
                <a:ea typeface="Montserrat Medium"/>
                <a:cs typeface="Montserrat Medium"/>
                <a:sym typeface="Montserrat Medium"/>
              </a:rPr>
              <a:t>Data Architecture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AutoNum type="arabicPeriod"/>
            </a:pPr>
            <a:r>
              <a:rPr lang="en" sz="2000">
                <a:latin typeface="Montserrat Medium"/>
                <a:ea typeface="Montserrat Medium"/>
                <a:cs typeface="Montserrat Medium"/>
                <a:sym typeface="Montserrat Medium"/>
              </a:rPr>
              <a:t>OLAP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AutoNum type="arabicPeriod"/>
            </a:pPr>
            <a:r>
              <a:rPr lang="en" sz="2000">
                <a:latin typeface="Montserrat Medium"/>
                <a:ea typeface="Montserrat Medium"/>
                <a:cs typeface="Montserrat Medium"/>
                <a:sym typeface="Montserrat Medium"/>
              </a:rPr>
              <a:t>OLTP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AutoNum type="arabicPeriod"/>
            </a:pPr>
            <a:r>
              <a:rPr lang="en" sz="2000">
                <a:latin typeface="Montserrat Medium"/>
                <a:ea typeface="Montserrat Medium"/>
                <a:cs typeface="Montserrat Medium"/>
                <a:sym typeface="Montserrat Medium"/>
              </a:rPr>
              <a:t>Data Warehouses 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sz="20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2" name="Google Shape;222;p49"/>
          <p:cNvSpPr txBox="1"/>
          <p:nvPr/>
        </p:nvSpPr>
        <p:spPr>
          <a:xfrm>
            <a:off x="3907193" y="985600"/>
            <a:ext cx="40212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1" sz="23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3" name="Google Shape;223;p4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4" name="Google Shape;224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8125" y="1127525"/>
            <a:ext cx="2838425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49"/>
          <p:cNvSpPr txBox="1"/>
          <p:nvPr/>
        </p:nvSpPr>
        <p:spPr>
          <a:xfrm>
            <a:off x="1544350" y="41775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Credit: Unsplash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6" name="Google Shape;226;p49"/>
          <p:cNvPicPr preferRelativeResize="0"/>
          <p:nvPr/>
        </p:nvPicPr>
        <p:blipFill rotWithShape="1">
          <a:blip r:embed="rId5">
            <a:alphaModFix/>
          </a:blip>
          <a:srcRect b="14010" l="30634" r="27977" t="28212"/>
          <a:stretch/>
        </p:blipFill>
        <p:spPr>
          <a:xfrm>
            <a:off x="768125" y="1127525"/>
            <a:ext cx="2838426" cy="297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50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 Architecture </a:t>
            </a: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|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The system</a:t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" name="Google Shape;232;p50"/>
          <p:cNvSpPr txBox="1"/>
          <p:nvPr/>
        </p:nvSpPr>
        <p:spPr>
          <a:xfrm>
            <a:off x="632525" y="1287250"/>
            <a:ext cx="7477200" cy="3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is it: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It’s a big umbrella term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that encapsulates data storage, computational resources, and everything in between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All technologies that support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data collection, storage, processing, and dashboarding is included in the architecture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Data Architects are people who translate business needs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design and build these systems, calculate ROI, monitor backups and fault tolerance,  and support change management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3" name="Google Shape;233;p5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9262" y="1239401"/>
            <a:ext cx="6725475" cy="336275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51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 Architecture |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The data flow</a:t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p5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52"/>
          <p:cNvSpPr txBox="1"/>
          <p:nvPr/>
        </p:nvSpPr>
        <p:spPr>
          <a:xfrm>
            <a:off x="738000" y="680793"/>
            <a:ext cx="72234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TYPES OF</a:t>
            </a:r>
            <a:endParaRPr b="1" sz="23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6" name="Google Shape;246;p52"/>
          <p:cNvSpPr txBox="1"/>
          <p:nvPr/>
        </p:nvSpPr>
        <p:spPr>
          <a:xfrm>
            <a:off x="738000" y="1114525"/>
            <a:ext cx="7562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DATA STORAGE</a:t>
            </a:r>
            <a:endParaRPr b="1" sz="23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7" name="Google Shape;247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84749" y="1935575"/>
            <a:ext cx="1791739" cy="26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52"/>
          <p:cNvSpPr txBox="1"/>
          <p:nvPr/>
        </p:nvSpPr>
        <p:spPr>
          <a:xfrm>
            <a:off x="2684750" y="2052775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DBs</a:t>
            </a:r>
            <a:endParaRPr b="1"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9" name="Google Shape;249;p52"/>
          <p:cNvSpPr txBox="1"/>
          <p:nvPr/>
        </p:nvSpPr>
        <p:spPr>
          <a:xfrm>
            <a:off x="2684675" y="2599500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Data storage system </a:t>
            </a:r>
            <a:endParaRPr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66666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Stores data in a structured format for easy  retrieval</a:t>
            </a:r>
            <a:endParaRPr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0" name="Google Shape;250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125" y="1935575"/>
            <a:ext cx="1791739" cy="26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52"/>
          <p:cNvSpPr txBox="1"/>
          <p:nvPr/>
        </p:nvSpPr>
        <p:spPr>
          <a:xfrm>
            <a:off x="822400" y="2052775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 Lake</a:t>
            </a:r>
            <a:endParaRPr b="1"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2" name="Google Shape;252;p52"/>
          <p:cNvSpPr txBox="1"/>
          <p:nvPr/>
        </p:nvSpPr>
        <p:spPr>
          <a:xfrm>
            <a:off x="822325" y="2599500"/>
            <a:ext cx="16266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Data dump </a:t>
            </a:r>
            <a:endParaRPr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66666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Repository to store all kinds of data, in its natural format</a:t>
            </a:r>
            <a:endParaRPr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253" name="Google Shape;253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15112" y="1935575"/>
            <a:ext cx="1791739" cy="26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52"/>
          <p:cNvSpPr txBox="1"/>
          <p:nvPr/>
        </p:nvSpPr>
        <p:spPr>
          <a:xfrm>
            <a:off x="4636750" y="2052775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DWs</a:t>
            </a:r>
            <a:endParaRPr b="1"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5" name="Google Shape;255;p52"/>
          <p:cNvSpPr txBox="1"/>
          <p:nvPr/>
        </p:nvSpPr>
        <p:spPr>
          <a:xfrm>
            <a:off x="4636750" y="2675700"/>
            <a:ext cx="1694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Database that integrates databases </a:t>
            </a:r>
            <a:endParaRPr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for analytical purposes</a:t>
            </a:r>
            <a:endParaRPr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56" name="Google Shape;256;p5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7" name="Google Shape;257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58086" y="1935575"/>
            <a:ext cx="1791739" cy="26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52"/>
          <p:cNvSpPr txBox="1"/>
          <p:nvPr/>
        </p:nvSpPr>
        <p:spPr>
          <a:xfrm>
            <a:off x="6558075" y="2052775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 Marts</a:t>
            </a:r>
            <a:endParaRPr b="1"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" name="Google Shape;259;p52"/>
          <p:cNvSpPr txBox="1"/>
          <p:nvPr/>
        </p:nvSpPr>
        <p:spPr>
          <a:xfrm>
            <a:off x="6509550" y="2675700"/>
            <a:ext cx="17916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Store data from DWs </a:t>
            </a:r>
            <a:endParaRPr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to be used by a specific business function</a:t>
            </a:r>
            <a:endParaRPr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3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OLTP</a:t>
            </a: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|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for transactions</a:t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5" name="Google Shape;265;p53"/>
          <p:cNvSpPr txBox="1"/>
          <p:nvPr/>
        </p:nvSpPr>
        <p:spPr>
          <a:xfrm>
            <a:off x="632525" y="1287250"/>
            <a:ext cx="7477200" cy="3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is it: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Storage systems designed for large number of transactions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(insert, update, and delete / characterized by simple queries )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Main emphasis for such systems is on fast query processing,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maintaining data integrity (no redundancy), and effectiveness measured by number of transactions per second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Used to store current data,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schema used to store transactional data is entity relationship model (usually 3NF)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" name="Google Shape;266;p5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4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OLAP |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for analytical processes</a:t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2" name="Google Shape;272;p54"/>
          <p:cNvSpPr txBox="1"/>
          <p:nvPr/>
        </p:nvSpPr>
        <p:spPr>
          <a:xfrm>
            <a:off x="632525" y="1287250"/>
            <a:ext cx="7477200" cy="3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is it: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Storage systems 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designed for relatively lesser number of transactions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Queries are relatively more complex 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and involve aggregations 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Used to store historical data, 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multi-dimensional schemas are used to store data usually in a star schema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Mainly used for analytical purposes, 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data mining processes.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3" name="Google Shape;273;p54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5"/>
          <p:cNvSpPr txBox="1"/>
          <p:nvPr/>
        </p:nvSpPr>
        <p:spPr>
          <a:xfrm>
            <a:off x="585600" y="757000"/>
            <a:ext cx="66945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Topic Name </a:t>
            </a: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| 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 Graph Details</a:t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279" name="Google Shape;279;p55"/>
          <p:cNvGraphicFramePr/>
          <p:nvPr/>
        </p:nvGraphicFramePr>
        <p:xfrm>
          <a:off x="356400" y="34653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{2894CF9C-146F-425B-B138-C84A47137F8E}</a:tableStyleId>
              </a:tblPr>
              <a:tblGrid>
                <a:gridCol w="1699125"/>
                <a:gridCol w="3353900"/>
                <a:gridCol w="3393900"/>
              </a:tblGrid>
              <a:tr h="345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Parameter</a:t>
                      </a:r>
                      <a:endParaRPr b="1"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B88C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OLTP</a:t>
                      </a:r>
                      <a:endParaRPr b="1" sz="1800">
                        <a:solidFill>
                          <a:srgbClr val="FFFFFF"/>
                        </a:solidFill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B88C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OLAP</a:t>
                      </a:r>
                      <a:endParaRPr b="1" sz="1800">
                        <a:solidFill>
                          <a:srgbClr val="FFFFFF"/>
                        </a:solidFill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B88CB"/>
                    </a:solidFill>
                  </a:tcPr>
                </a:tc>
              </a:tr>
              <a:tr h="612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Transaction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Large number of short transactions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Small number of long transactions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</a:tr>
              <a:tr h="345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Queries 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Simple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Complex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</a:tr>
              <a:tr h="7923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Data Processing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Queries process small amounts of data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Queries process large amounts of data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</a:tr>
              <a:tr h="345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Updates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Frequent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Infrequent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</a:tr>
              <a:tr h="345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Data Epoch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Current 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Historical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</a:tr>
              <a:tr h="551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Model 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Tables are normalized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Denormalized</a:t>
                      </a: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for simplicity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</a:tr>
              <a:tr h="612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Purpose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Faster data storage and retrieval 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Data mining 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6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 |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WAREHOUSE</a:t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5" name="Google Shape;285;p56"/>
          <p:cNvSpPr txBox="1"/>
          <p:nvPr/>
        </p:nvSpPr>
        <p:spPr>
          <a:xfrm>
            <a:off x="632525" y="1287250"/>
            <a:ext cx="7477200" cy="3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is it: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 is a copy of transactional data structured for querying and reporting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 can be a relational database, a multidimensional database, or a flat file, etc.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 can be normalized or denormalized; 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used to consolidate information from multiple resources for improved query performance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main purpose is data mining, 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data visualization, and advanced reporting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Data is stored in DWs from operational DBMS 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(OLTPs – which are usually designed independently of each other and is difficult to share information)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6" name="Google Shape;286;p5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